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23"/>
  </p:notesMasterIdLst>
  <p:sldIdLst>
    <p:sldId id="260" r:id="rId5"/>
    <p:sldId id="261" r:id="rId6"/>
    <p:sldId id="262" r:id="rId7"/>
    <p:sldId id="263" r:id="rId8"/>
    <p:sldId id="277" r:id="rId9"/>
    <p:sldId id="266" r:id="rId10"/>
    <p:sldId id="267" r:id="rId11"/>
    <p:sldId id="268" r:id="rId12"/>
    <p:sldId id="27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6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715C311-F555-4300-ACBD-D71EAD6E14E7}">
          <p14:sldIdLst>
            <p14:sldId id="260"/>
            <p14:sldId id="261"/>
            <p14:sldId id="262"/>
            <p14:sldId id="263"/>
            <p14:sldId id="277"/>
            <p14:sldId id="266"/>
            <p14:sldId id="267"/>
            <p14:sldId id="268"/>
            <p14:sldId id="27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434" autoAdjust="0"/>
    <p:restoredTop sz="94634" autoAdjust="0"/>
  </p:normalViewPr>
  <p:slideViewPr>
    <p:cSldViewPr snapToGrid="0">
      <p:cViewPr>
        <p:scale>
          <a:sx n="75" d="100"/>
          <a:sy n="75" d="100"/>
        </p:scale>
        <p:origin x="372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8A437-91FB-4FB3-8FC2-9F674E6A454F}" type="datetimeFigureOut">
              <a:rPr lang="en-US" smtClean="0"/>
              <a:t>10/04/2020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37A20-946F-4FE9-9157-769BA906E7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19745A9D-2034-43A0-8CC4-56A06FE630E6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FF6F-0C74-4A13-B58B-0388B11F7BDF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47B6B-C82D-452C-9AF5-AE113117096C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BADD5-4D46-4D60-8999-54D1907EC62B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8AF52-A35B-49D6-9AAE-59CF99BF4750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FB979-2F5C-40FA-A13F-B6A00A8AA685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4F0F-ADD7-41EA-8DC2-2E2A3502B34E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CAA22-1073-4951-A48E-333A90A082F4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11681-0DF0-4920-8B35-57C3BE1FE277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2C64-F8A6-4C16-A190-2317293DBE5C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F90C348E-FFE0-4E6D-ADF6-D74F6D9755A2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F20994C-E75A-463D-B1FB-9A4B00C17887}" type="datetime1">
              <a:rPr lang="en-US" smtClean="0"/>
              <a:t>10/04/2020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46391128/pandas-fillna-using-groupby" TargetMode="External"/><Relationship Id="rId2" Type="http://schemas.openxmlformats.org/officeDocument/2006/relationships/hyperlink" Target="https://medium.com/@prashantchaturvedi2020/accuracy-of-classifier-db5d9cff0a2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urve.coventry.ac.uk/open/items/590998d1-0b42-f321-aca3-06e63956f2b3/1/final.zip/cwlln/resources/WorkPackage2/about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sobhanmoosavi/us-accident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erial view of skyscrapers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>
            <a:norm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7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Predicting Car Accidents in California, USA</a:t>
            </a:r>
            <a:endParaRPr lang="en-US" sz="77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K Thilanjan M Vithana</a:t>
            </a:r>
          </a:p>
          <a:p>
            <a:pPr algn="r"/>
            <a:r>
              <a:rPr lang="en-US" sz="2400" dirty="0">
                <a:solidFill>
                  <a:schemeClr val="tx1"/>
                </a:solidFill>
              </a:rPr>
              <a:t>10/04/2020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927D66-2D01-4314-A255-23B50FA57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936711"/>
            <a:ext cx="2988265" cy="498457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Predictive Modelling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60706-7E35-439C-ADBC-D2D64746C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4389" y="936711"/>
            <a:ext cx="6815992" cy="4984578"/>
          </a:xfrm>
        </p:spPr>
        <p:txBody>
          <a:bodyPr anchor="ctr"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This is a binary classification problem, and the following models were selected to create multiple models and evaluate each of their performance/accuracy of predicting accidents for CA. These models were selected as there is a large data set to process 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 Light" panose="020F0302020204030204" pitchFamily="34" charset="0"/>
                <a:cs typeface="Times New Roman" panose="02020603050405020304" pitchFamily="18" charset="0"/>
              </a:rPr>
              <a:t>Decision Tree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 Light" panose="020F0302020204030204" pitchFamily="34" charset="0"/>
                <a:cs typeface="Times New Roman" panose="02020603050405020304" pitchFamily="18" charset="0"/>
              </a:rPr>
              <a:t>Logistic Regression 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 Light" panose="020F0302020204030204" pitchFamily="34" charset="0"/>
                <a:cs typeface="Times New Roman" panose="02020603050405020304" pitchFamily="18" charset="0"/>
              </a:rPr>
              <a:t>K Nearest Neighbor(KNN) 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 Light" panose="020F0302020204030204" pitchFamily="34" charset="0"/>
                <a:cs typeface="Times New Roman" panose="02020603050405020304" pitchFamily="18" charset="0"/>
              </a:rPr>
              <a:t>Support Vector Machine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dirty="0">
              <a:latin typeface="Calibri Light" panose="020F0302020204030204" pitchFamily="34" charset="0"/>
              <a:cs typeface="Times New Roman" panose="02020603050405020304" pitchFamily="18" charset="0"/>
            </a:endParaRPr>
          </a:p>
          <a:p>
            <a:pPr marL="256032" lvl="1" indent="0">
              <a:spcBef>
                <a:spcPts val="0"/>
              </a:spcBef>
              <a:buNone/>
            </a:pPr>
            <a:endParaRPr lang="en-US" dirty="0">
              <a:latin typeface="Calibri Light" panose="020F03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905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92570-F695-48F9-9E73-5E4561CC6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Model and Performance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5C46B9-8F48-4743-8865-022C868A88D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286" y="2025877"/>
            <a:ext cx="4425303" cy="37671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FB1B25-4B62-45DC-BBD2-B3DB78D13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589" y="3009900"/>
            <a:ext cx="4729656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28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A5115-3E9B-4368-8F73-04921263A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Logistical Regression Model and Performance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368106-24EC-40F2-8037-BF228BDF8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60167" y="3187700"/>
            <a:ext cx="4214627" cy="10864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7BAAD6-DCFB-4EE1-BF15-B5DB3899E2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72" b="6601"/>
          <a:stretch/>
        </p:blipFill>
        <p:spPr>
          <a:xfrm>
            <a:off x="1475495" y="2189807"/>
            <a:ext cx="4887206" cy="389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3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3BAEF-3EED-48B7-8503-2843A6823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Nearest Neighbor M</a:t>
            </a:r>
            <a:r>
              <a:rPr lang="en-US" sz="5400" dirty="0"/>
              <a:t>odel and Performance (k=15)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C9A55B-B712-4D22-A014-E4DED525A0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099" r="2908"/>
          <a:stretch/>
        </p:blipFill>
        <p:spPr>
          <a:xfrm>
            <a:off x="1222255" y="2387600"/>
            <a:ext cx="4873745" cy="39708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BA7CB6-22B3-4F8B-9FBF-EDA1C3A2D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3236686"/>
            <a:ext cx="4873746" cy="128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210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DE9E6-5BCE-4CD6-B972-5378C3F8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 Vector Machine M</a:t>
            </a:r>
            <a:r>
              <a:rPr lang="en-US" sz="5400" dirty="0"/>
              <a:t>odel and Performance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7457AA3-7E41-4B1E-BEDC-17CA8A853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86" t="1105" r="3536" b="3395"/>
          <a:stretch/>
        </p:blipFill>
        <p:spPr>
          <a:xfrm>
            <a:off x="1482302" y="2413001"/>
            <a:ext cx="4613698" cy="381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F4A44-4C8B-428C-8132-8D60C4C1D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358" y="3302000"/>
            <a:ext cx="4787868" cy="123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34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39E0B-A504-4E0C-AC5D-E51BE701F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 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81071-4266-403E-9076-5320FE4D8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137" y="3713480"/>
            <a:ext cx="10753725" cy="3766185"/>
          </a:xfrm>
        </p:spPr>
        <p:txBody>
          <a:bodyPr/>
          <a:lstStyle/>
          <a:p>
            <a:pPr marL="19431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800" b="1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Decision Tree Model </a:t>
            </a: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-Jaccard index: 0.09 / F1-score: 0.69 -Slightly better model to estimate a severe accident but a better model to estimate less severe accident due to weather condition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94310" marR="0" indent="-285750">
              <a:buFont typeface="Wingdings" panose="05000000000000000000" pitchFamily="2" charset="2"/>
              <a:buChar char="§"/>
            </a:pPr>
            <a:r>
              <a:rPr lang="en-US" sz="1800" b="1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Logistic Regression </a:t>
            </a: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-Jaccard index: 0.00 LR F1-score: 0.84 LR </a:t>
            </a:r>
            <a:r>
              <a:rPr lang="en-US" sz="1800" dirty="0" err="1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LogLoss</a:t>
            </a: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: 0.47 - Low accuracy predicting a severe accident (3, 4) but higher accuracy for predicting a less severe accident (1, 2)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94310" marR="0" indent="-285750">
              <a:buFont typeface="Wingdings" panose="05000000000000000000" pitchFamily="2" charset="2"/>
              <a:buChar char="§"/>
            </a:pPr>
            <a:r>
              <a:rPr lang="en-US" sz="1800" b="1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K Nearest Neighbor </a:t>
            </a: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- Jaccard index: 0.03 KNN F1-score: 0.83 - Low accuracy predicting a severe accident (3, 4) but higher accuracy for predating a less severe accident (1, 2)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94310" marR="0" indent="-285750">
              <a:buFont typeface="Wingdings" panose="05000000000000000000" pitchFamily="2" charset="2"/>
              <a:buChar char="§"/>
            </a:pPr>
            <a:r>
              <a:rPr lang="en-US" sz="1800" b="1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Support Vector Machine </a:t>
            </a: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- Jaccard index: 0.00 SVM F1-score: 0.84 - Low accuracy predicting a severe accident (3, 4) but higher accuracy for predicting a less severe accident (1, 2)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17A4775-6727-400F-A3F9-7D8068CF15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7374189"/>
              </p:ext>
            </p:extLst>
          </p:nvPr>
        </p:nvGraphicFramePr>
        <p:xfrm>
          <a:off x="2273300" y="1773766"/>
          <a:ext cx="8128000" cy="17974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13534367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77919155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90107413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2846244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85793867"/>
                    </a:ext>
                  </a:extLst>
                </a:gridCol>
              </a:tblGrid>
              <a:tr h="42079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 Nearest Neighbor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4581664"/>
                  </a:ext>
                </a:extLst>
              </a:tr>
              <a:tr h="367454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353535"/>
                          </a:solidFill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Jaccard index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82353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353535"/>
                          </a:solidFill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F1-score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850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rgbClr val="353535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</a:rPr>
                        <a:t>LogLoss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8239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4214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C2B3A-CE53-4EE5-A7AC-D4BE913EF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3BE4E-45C8-4AD0-AAD2-CB4345EEF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251460" marR="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353535"/>
                </a:solidFill>
                <a:effectLst/>
                <a:ea typeface="Times New Roman" panose="02020603050405020304" pitchFamily="18" charset="0"/>
              </a:rPr>
              <a:t>Accuracy levels of predicting a severity or 3 and 4 level accident is at its lowest levels. </a:t>
            </a:r>
          </a:p>
          <a:p>
            <a:pPr marL="251460" marR="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353535"/>
                </a:solidFill>
                <a:ea typeface="Times New Roman" panose="02020603050405020304" pitchFamily="18" charset="0"/>
              </a:rPr>
              <a:t>A</a:t>
            </a:r>
            <a:r>
              <a:rPr lang="en-US" dirty="0">
                <a:solidFill>
                  <a:srgbClr val="353535"/>
                </a:solidFill>
                <a:effectLst/>
                <a:ea typeface="Times New Roman" panose="02020603050405020304" pitchFamily="18" charset="0"/>
              </a:rPr>
              <a:t>ccuracy of predicting a severity 1 or 2 is very high.</a:t>
            </a:r>
            <a:endParaRPr lang="en-US" dirty="0">
              <a:ea typeface="Times New Roman" panose="02020603050405020304" pitchFamily="18" charset="0"/>
            </a:endParaRPr>
          </a:p>
          <a:p>
            <a:pPr marL="251460" marR="0" indent="-342900">
              <a:buFont typeface="Wingdings" panose="05000000000000000000" pitchFamily="2" charset="2"/>
              <a:buChar char="§"/>
            </a:pPr>
            <a:endParaRPr lang="en-US" dirty="0">
              <a:solidFill>
                <a:srgbClr val="353535"/>
              </a:solidFill>
              <a:effectLst/>
              <a:ea typeface="Times New Roman" panose="02020603050405020304" pitchFamily="18" charset="0"/>
            </a:endParaRPr>
          </a:p>
          <a:p>
            <a:pPr marL="251460" marR="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353535"/>
                </a:solidFill>
                <a:effectLst/>
                <a:ea typeface="Times New Roman" panose="02020603050405020304" pitchFamily="18" charset="0"/>
              </a:rPr>
              <a:t>In conclusion, this project can be summarized as follows to answer the business problem. </a:t>
            </a:r>
          </a:p>
          <a:p>
            <a:pPr marL="507492" lvl="1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</a:rPr>
              <a:t>yes, it is possible to model and predict accident severity of California based on US National data up to a severity of low to medium.</a:t>
            </a:r>
          </a:p>
          <a:p>
            <a:pPr marL="507492" lvl="1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353535"/>
                </a:solidFill>
                <a:latin typeface="Calibri Light" panose="020F0302020204030204" pitchFamily="34" charset="0"/>
                <a:ea typeface="Times New Roman" panose="02020603050405020304" pitchFamily="18" charset="0"/>
              </a:rPr>
              <a:t>Best model to use to predict less severe accidents would be </a:t>
            </a:r>
          </a:p>
          <a:p>
            <a:pPr marL="502920" lvl="3" indent="-342900">
              <a:buFont typeface="Wingdings" panose="05000000000000000000" pitchFamily="2" charset="2"/>
              <a:buChar char="ü"/>
            </a:pPr>
            <a:r>
              <a:rPr lang="en-US" sz="1900" dirty="0">
                <a:effectLst/>
                <a:ea typeface="Times New Roman" panose="02020603050405020304" pitchFamily="18" charset="0"/>
              </a:rPr>
              <a:t>	Logistic Regression</a:t>
            </a:r>
          </a:p>
          <a:p>
            <a:pPr marL="502920" lvl="3" indent="-342900">
              <a:buFont typeface="Wingdings" panose="05000000000000000000" pitchFamily="2" charset="2"/>
              <a:buChar char="ü"/>
            </a:pPr>
            <a:r>
              <a:rPr lang="en-US" sz="1900" dirty="0">
                <a:effectLst/>
                <a:ea typeface="Times New Roman" panose="02020603050405020304" pitchFamily="18" charset="0"/>
              </a:rPr>
              <a:t>	</a:t>
            </a:r>
            <a:r>
              <a:rPr lang="en-US" sz="1900" dirty="0" err="1">
                <a:effectLst/>
                <a:ea typeface="Times New Roman" panose="02020603050405020304" pitchFamily="18" charset="0"/>
              </a:rPr>
              <a:t>kNN</a:t>
            </a:r>
            <a:r>
              <a:rPr lang="en-US" sz="1900" dirty="0">
                <a:effectLst/>
                <a:ea typeface="Times New Roman" panose="02020603050405020304" pitchFamily="18" charset="0"/>
              </a:rPr>
              <a:t> Model</a:t>
            </a:r>
          </a:p>
          <a:p>
            <a:pPr marL="502920" lvl="3" indent="-342900">
              <a:buFont typeface="Wingdings" panose="05000000000000000000" pitchFamily="2" charset="2"/>
              <a:buChar char="ü"/>
            </a:pPr>
            <a:r>
              <a:rPr lang="en-US" sz="1900" dirty="0">
                <a:ea typeface="Times New Roman" panose="02020603050405020304" pitchFamily="18" charset="0"/>
              </a:rPr>
              <a:t>	Support Vector Machine</a:t>
            </a:r>
            <a:endParaRPr lang="en-US" sz="1900" dirty="0">
              <a:effectLst/>
              <a:ea typeface="Times New Roman" panose="02020603050405020304" pitchFamily="18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84021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1C543-7BB1-4B3F-9B6B-2AFF4F258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E435C-2588-496D-B853-2D66E18C9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600" dirty="0">
                <a:solidFill>
                  <a:srgbClr val="353535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Following suggestions can be made based on the data and the predictions</a:t>
            </a:r>
            <a:endParaRPr lang="en-US" sz="2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600" dirty="0">
                <a:solidFill>
                  <a:srgbClr val="353535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Use localized samples for train model. E.g.: CA only train/test data</a:t>
            </a:r>
            <a:endParaRPr lang="en-US" sz="2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600" dirty="0">
                <a:solidFill>
                  <a:srgbClr val="353535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Increase the number of samples out of US National data</a:t>
            </a:r>
            <a:endParaRPr lang="en-US" sz="2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600" dirty="0">
                <a:solidFill>
                  <a:srgbClr val="353535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Increase the number of samples to predict from CA</a:t>
            </a:r>
            <a:endParaRPr lang="en-US" sz="2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600" dirty="0">
                <a:solidFill>
                  <a:srgbClr val="353535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Revisit the weather condition grouping for better grouping.</a:t>
            </a:r>
            <a:endParaRPr lang="en-US" sz="2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600" dirty="0">
                <a:solidFill>
                  <a:srgbClr val="353535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Run separate model for measurable values such as Temperature / Pressure etc.</a:t>
            </a:r>
            <a:endParaRPr lang="en-US" sz="2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600" dirty="0">
                <a:solidFill>
                  <a:srgbClr val="353535"/>
                </a:solidFill>
                <a:cs typeface="Times New Roman" panose="02020603050405020304" pitchFamily="18" charset="0"/>
              </a:rPr>
              <a:t>Run separate model for categorical values of weather condition vs Severity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129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051E0-09DD-4410-9482-16B8F8D44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21AE0-AB25-4D9F-B115-6A2F917BA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9431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800" u="sng" dirty="0">
                <a:solidFill>
                  <a:srgbClr val="0000FF"/>
                </a:solidFill>
                <a:latin typeface="Calibri Light" panose="020F03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https://medium.com/@prashantchaturvedi2020/accuracy-of-classifier-db5d9cff0a21</a:t>
            </a:r>
            <a:endParaRPr lang="en-US" sz="1800" u="sng" dirty="0">
              <a:solidFill>
                <a:srgbClr val="0000FF"/>
              </a:solidFill>
              <a:latin typeface="Calibri Light" panose="020F0302020204030204" pitchFamily="34" charset="0"/>
              <a:cs typeface="Times New Roman" panose="02020603050405020304" pitchFamily="18" charset="0"/>
            </a:endParaRPr>
          </a:p>
          <a:p>
            <a:pPr marL="19431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800" u="sng" dirty="0">
                <a:solidFill>
                  <a:srgbClr val="0000FF"/>
                </a:solidFill>
                <a:latin typeface="Calibri Light" panose="020F03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u="sng" dirty="0">
                <a:solidFill>
                  <a:srgbClr val="0000FF"/>
                </a:solidFill>
                <a:latin typeface="Calibri Light" panose="020F0302020204030204" pitchFamily="34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https://stackoverflow.com/questions/46391128/pandas-fillna-using-groupby</a:t>
            </a:r>
            <a:endParaRPr lang="en-US" sz="1800" u="sng" dirty="0">
              <a:solidFill>
                <a:srgbClr val="0000FF"/>
              </a:solidFill>
              <a:latin typeface="Calibri Light" panose="020F0302020204030204" pitchFamily="34" charset="0"/>
              <a:cs typeface="Times New Roman" panose="02020603050405020304" pitchFamily="18" charset="0"/>
            </a:endParaRPr>
          </a:p>
          <a:p>
            <a:pPr marL="19431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1800" u="sng" dirty="0">
                <a:solidFill>
                  <a:srgbClr val="0000FF"/>
                </a:solidFill>
                <a:latin typeface="Calibri Light" panose="020F0302020204030204" pitchFamily="34" charset="0"/>
                <a:cs typeface="Times New Roman" panose="02020603050405020304" pitchFamily="18" charset="0"/>
              </a:rPr>
              <a:t>https://clay-atlas.com/us/blog/2019/10/27/python-english-tutorial-solved-unicodeescape-error-escape-syntaxerror/</a:t>
            </a:r>
          </a:p>
          <a:p>
            <a:pPr marL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800" u="sng" dirty="0">
              <a:solidFill>
                <a:srgbClr val="0000FF"/>
              </a:solidFill>
              <a:latin typeface="Calibri Light" panose="020F03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72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47568170-22DB-47A9-BCA4-DB10AD72B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857413" y="741804"/>
            <a:ext cx="1982151" cy="16581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97D14D-172E-4F52-BD03-0AA2DBCCA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0106D-75C6-4EE4-B706-661850757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137" y="3303584"/>
            <a:ext cx="10753725" cy="3766185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353535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There is a growing interest in the correlation studies on the impact of weather on roadside accidents.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353535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solidFill>
                  <a:srgbClr val="353535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n a state like California, USA most of the population commute with their own automotive and  far less use of public transport.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353535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dirty="0">
                <a:solidFill>
                  <a:srgbClr val="353535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oY there is an increase of traffic accidents.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353535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It will be a good study to identify how much relatable a traffic accident in CA to rest of the US weather wise.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EE8B5F-EAF4-45E5-A458-6A4A0FA8F844}"/>
              </a:ext>
            </a:extLst>
          </p:cNvPr>
          <p:cNvSpPr txBox="1"/>
          <p:nvPr/>
        </p:nvSpPr>
        <p:spPr>
          <a:xfrm>
            <a:off x="2334584" y="1984504"/>
            <a:ext cx="7522829" cy="83099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/>
              <a:t>How accurately can we model the severity of accidents in California State based on past accident data covering the US?</a:t>
            </a:r>
          </a:p>
        </p:txBody>
      </p:sp>
    </p:spTree>
    <p:extLst>
      <p:ext uri="{BB962C8B-B14F-4D97-AF65-F5344CB8AC3E}">
        <p14:creationId xmlns:p14="http://schemas.microsoft.com/office/powerpoint/2010/main" val="1234187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3E584-6B30-42C4-AAD6-2C25F483E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597" y="251036"/>
            <a:ext cx="10772775" cy="1658198"/>
          </a:xfrm>
        </p:spPr>
        <p:txBody>
          <a:bodyPr>
            <a:normAutofit/>
          </a:bodyPr>
          <a:lstStyle/>
          <a:p>
            <a:r>
              <a:rPr lang="en-US" sz="4800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B1696-3477-4739-815A-19C5BDC8D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latin typeface="Calibri Light" panose="020F0302020204030204" pitchFamily="34" charset="0"/>
                <a:ea typeface="Calibri" panose="020F0502020204030204" pitchFamily="34" charset="0"/>
              </a:rPr>
              <a:t>D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ata is obtained from Kaggle </a:t>
            </a:r>
            <a:r>
              <a:rPr lang="en-US" sz="1800" dirty="0">
                <a:latin typeface="Calibri Light" panose="020F0302020204030204" pitchFamily="34" charset="0"/>
                <a:ea typeface="Calibri" panose="020F0502020204030204" pitchFamily="34" charset="0"/>
              </a:rPr>
              <a:t>repository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(</a:t>
            </a:r>
            <a:r>
              <a:rPr lang="en-US" sz="1800" u="sng" dirty="0">
                <a:solidFill>
                  <a:srgbClr val="0000FF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hlinkClick r:id="rId2"/>
              </a:rPr>
              <a:t>https://www.kaggle.com/sobhanmoosavi/us-accidents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) 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This is a countrywide car accident dataset, which covers </a:t>
            </a: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49 states of the USA</a:t>
            </a: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The accident data are collected from </a:t>
            </a: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February 2016 to June 2020.</a:t>
            </a:r>
            <a:endParaRPr lang="en-US" sz="1800" dirty="0">
              <a:solidFill>
                <a:srgbClr val="404040"/>
              </a:solidFill>
              <a:latin typeface="Calibri Light" panose="020F0302020204030204" pitchFamily="34" charset="0"/>
              <a:ea typeface="Times New Roman" panose="02020603050405020304" pitchFamily="18" charset="0"/>
              <a:cs typeface="Calibri Light" panose="020F030202020403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Two APIs that provide streaming traffic incident (or event) data.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404040"/>
                </a:solidFill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T</a:t>
            </a: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hese APIs broadcast traffic data captured by a variety of entities, such as the US and state departments of transportation, law enforcement agencies, traffic cameras, and traffic sensors within the road-networks.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Calibri Light" panose="020F0302020204030204" pitchFamily="34" charset="0"/>
              </a:rPr>
              <a:t>3.5 million</a:t>
            </a: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 accident records in this datase</a:t>
            </a:r>
            <a:r>
              <a:rPr lang="en-US" sz="1800" dirty="0">
                <a:solidFill>
                  <a:srgbClr val="404040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t</a:t>
            </a: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353535"/>
              </a:solidFill>
              <a:latin typeface="Calibri Light" panose="020F0302020204030204" pitchFamily="34" charset="0"/>
            </a:endParaRPr>
          </a:p>
          <a:p>
            <a:pPr marL="4572" lvl="1" indent="0">
              <a:buNone/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</a:rPr>
              <a:t>Data Used for Analysis</a:t>
            </a:r>
            <a:endParaRPr lang="en-US" sz="1800" b="1" dirty="0">
              <a:solidFill>
                <a:srgbClr val="353535"/>
              </a:solidFill>
              <a:effectLst/>
              <a:latin typeface="Calibri Light" panose="020F0302020204030204" pitchFamily="34" charset="0"/>
              <a:ea typeface="Calibri" panose="020F050202020403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Random sample of 700,000 records out of the 3.5 Mn are selected to build the models.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main data set is filtered by State=’California’ and the first 150,000 rows used to predict  and evaluate model accuracy for California.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212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76B2B-0AD8-4F3B-96A3-8E45190A6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Data Acquisition and Cleaning (</a:t>
            </a:r>
            <a:r>
              <a:rPr lang="en-US" sz="4800" dirty="0" err="1"/>
              <a:t>Contd</a:t>
            </a:r>
            <a:r>
              <a:rPr lang="en-US" sz="48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AA9EE-BBAC-4733-9142-9AAE8334C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1224192" cy="4457359"/>
          </a:xfrm>
        </p:spPr>
        <p:txBody>
          <a:bodyPr>
            <a:normAutofit/>
          </a:bodyPr>
          <a:lstStyle/>
          <a:p>
            <a:r>
              <a:rPr lang="en-US" sz="1900" b="1" dirty="0"/>
              <a:t>Independent Variables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Measurement data such as Temperature (F), Precipitation(in) had  many missing values. 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srgbClr val="353535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z="19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roup the data by Year, Week (Week number), State, County and obtaining the mean at the most granular level to backfill missing data.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Rest of the missing data was populated with 0 on a as-needed basis.</a:t>
            </a:r>
            <a:endParaRPr lang="en-US" sz="19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Categorical data such as “Weather Condition” had multiple </a:t>
            </a:r>
            <a:r>
              <a:rPr lang="en-US" sz="1800" dirty="0">
                <a:solidFill>
                  <a:srgbClr val="353535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scenarios</a:t>
            </a: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(122) that were re-grouped to four distinguishable groups  (Clear, Overcast, </a:t>
            </a:r>
            <a:r>
              <a:rPr lang="en-US" sz="1800" dirty="0" err="1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Severe_rain</a:t>
            </a: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Severe_Snow</a:t>
            </a: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800" dirty="0">
              <a:solidFill>
                <a:srgbClr val="353535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353535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Unclassifiable weather conditions were grouped as ‘Unknown’.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b="1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 Feature set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Temperature(F)   / Humidity(%)  / Pressure(in)  / Visibility(mi)  / </a:t>
            </a:r>
            <a:r>
              <a:rPr lang="en-US" sz="1800" dirty="0" err="1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Wind_Speed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(mph)  /Precipitation(in) / </a:t>
            </a:r>
            <a:r>
              <a:rPr lang="en-US" sz="1800" dirty="0" err="1"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  <a:r>
              <a:rPr lang="en-US" sz="1800" dirty="0" err="1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eather_Condition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/ </a:t>
            </a:r>
            <a:r>
              <a:rPr lang="en-US" sz="1800" dirty="0" err="1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Sunrise_Sunset</a:t>
            </a: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sz="1800" b="1" dirty="0">
              <a:solidFill>
                <a:srgbClr val="353535"/>
              </a:solidFill>
              <a:effectLst/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068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0149C-C60F-4567-8777-AFE8B5543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424" y="-224367"/>
            <a:ext cx="10772775" cy="1658198"/>
          </a:xfrm>
        </p:spPr>
        <p:txBody>
          <a:bodyPr/>
          <a:lstStyle/>
          <a:p>
            <a:r>
              <a:rPr lang="en-US" sz="5400" dirty="0"/>
              <a:t>Main Data set fields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2C3FD0-5930-4BB8-A5CA-15CDED7E9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0860" y="1162575"/>
            <a:ext cx="6784340" cy="573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870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F8C1C-5C8B-4F13-AB99-A49B9276F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958206"/>
          </a:xfrm>
        </p:spPr>
        <p:txBody>
          <a:bodyPr/>
          <a:lstStyle/>
          <a:p>
            <a:r>
              <a:rPr lang="en-US" dirty="0"/>
              <a:t>Data acquisition and cleaning…</a:t>
            </a:r>
            <a:r>
              <a:rPr lang="en-US" dirty="0" err="1"/>
              <a:t>Contd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3F363-4A43-4DDA-99CD-632AC4751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174" y="1667395"/>
            <a:ext cx="10753725" cy="5190605"/>
          </a:xfrm>
        </p:spPr>
        <p:txBody>
          <a:bodyPr/>
          <a:lstStyle/>
          <a:p>
            <a:r>
              <a:rPr lang="en-US" sz="1900" b="1" dirty="0"/>
              <a:t>Weather Condition breakdown</a:t>
            </a:r>
          </a:p>
          <a:p>
            <a:endParaRPr lang="en-US" sz="1900" b="1" dirty="0"/>
          </a:p>
          <a:p>
            <a:endParaRPr lang="en-US" sz="1900" b="1" dirty="0"/>
          </a:p>
          <a:p>
            <a:endParaRPr lang="en-US" sz="1900" b="1" dirty="0"/>
          </a:p>
          <a:p>
            <a:endParaRPr lang="en-US" sz="1900" b="1" dirty="0"/>
          </a:p>
          <a:p>
            <a:endParaRPr lang="en-US" sz="1900" b="1" dirty="0"/>
          </a:p>
          <a:p>
            <a:endParaRPr lang="en-US" sz="1900" b="1" dirty="0"/>
          </a:p>
          <a:p>
            <a:endParaRPr lang="en-US" sz="1900" b="1" dirty="0"/>
          </a:p>
          <a:p>
            <a:r>
              <a:rPr lang="en-US" sz="1900" b="1" dirty="0"/>
              <a:t>Dependent variables 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main predicted variable is Severity. It holds the values 1 thru 4 based on ascending order of severity of the accident. 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 this exercise severity is re-classified to binary format where Severity 1, 2 are mapped to 0 and 3, 4 are mapped to 1 in the data pre-processing stage.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526F9F-BF5D-4D56-AAEA-A183E2811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622" y="2447544"/>
            <a:ext cx="6048756" cy="196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13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F24C0-CBB5-4B45-9A8A-ABCE62DD2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F98803-646C-4D6F-8A79-A32008897EE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00" y="2157731"/>
            <a:ext cx="4978400" cy="29173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3D4F30-6670-4ADB-9CA1-50329B5857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8" t="3199" r="2049" b="2000"/>
          <a:stretch/>
        </p:blipFill>
        <p:spPr>
          <a:xfrm>
            <a:off x="6667500" y="2157731"/>
            <a:ext cx="4421415" cy="2871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DEB49B-4494-4600-BF54-CB83080D6BF5}"/>
              </a:ext>
            </a:extLst>
          </p:cNvPr>
          <p:cNvSpPr txBox="1"/>
          <p:nvPr/>
        </p:nvSpPr>
        <p:spPr>
          <a:xfrm>
            <a:off x="1117600" y="5762171"/>
            <a:ext cx="10101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Most of the data points lie on Severity 1 and 2 (Severity 0 in binary format).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Please refer Appendix for continuous variable data visualization plots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D613E2-C0B1-419C-BCCF-13C115FD0C1B}"/>
              </a:ext>
            </a:extLst>
          </p:cNvPr>
          <p:cNvSpPr txBox="1"/>
          <p:nvPr/>
        </p:nvSpPr>
        <p:spPr>
          <a:xfrm>
            <a:off x="3390900" y="16918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Histograms for Weather Condition vs Severity </a:t>
            </a:r>
          </a:p>
        </p:txBody>
      </p:sp>
    </p:spTree>
    <p:extLst>
      <p:ext uri="{BB962C8B-B14F-4D97-AF65-F5344CB8AC3E}">
        <p14:creationId xmlns:p14="http://schemas.microsoft.com/office/powerpoint/2010/main" val="4048872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96C65-3613-49A0-B1EA-363D7811E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(</a:t>
            </a:r>
            <a:r>
              <a:rPr lang="en-US" dirty="0" err="1"/>
              <a:t>Contd</a:t>
            </a:r>
            <a:r>
              <a:rPr lang="en-US" dirty="0"/>
              <a:t>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289493-60FF-4606-8629-E5826EB86F7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2857" y="2018960"/>
            <a:ext cx="5071155" cy="32787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2F6390-27CA-4F4D-B160-DA1A3ACDF9B8}"/>
              </a:ext>
            </a:extLst>
          </p:cNvPr>
          <p:cNvSpPr txBox="1"/>
          <p:nvPr/>
        </p:nvSpPr>
        <p:spPr>
          <a:xfrm>
            <a:off x="1117600" y="5762171"/>
            <a:ext cx="10101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Illustrates most of the accidents are severity 1 and 2 (Severity 0 in binary format) and happens during the day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EA04EB-B0F4-4A35-8F72-7FE65A2B7C21}"/>
              </a:ext>
            </a:extLst>
          </p:cNvPr>
          <p:cNvSpPr txBox="1"/>
          <p:nvPr/>
        </p:nvSpPr>
        <p:spPr>
          <a:xfrm>
            <a:off x="3390900" y="16918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Histograms for </a:t>
            </a:r>
            <a:r>
              <a:rPr lang="en-US" b="1" dirty="0" err="1"/>
              <a:t>Sunrise_Sunset</a:t>
            </a:r>
            <a:r>
              <a:rPr lang="en-US" b="1" dirty="0"/>
              <a:t> vs Severity </a:t>
            </a:r>
          </a:p>
        </p:txBody>
      </p:sp>
    </p:spTree>
    <p:extLst>
      <p:ext uri="{BB962C8B-B14F-4D97-AF65-F5344CB8AC3E}">
        <p14:creationId xmlns:p14="http://schemas.microsoft.com/office/powerpoint/2010/main" val="3043045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7CEFFDD-605F-41E2-8017-6484074C5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7E0153-44A3-4A2A-9BD5-F67E5F4D2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anchor="b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Continuous Variable example</a:t>
            </a: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Temperature Histogram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0AA9F0-B5E4-4F2D-95EA-B45743C65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487" y="640080"/>
            <a:ext cx="3967552" cy="5588101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4870CC-E132-4B89-9118-E13B39C09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3212" y="2419773"/>
            <a:ext cx="3401568" cy="3358092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This plot suggest the severity and quantity of the accidents increase with temperature when it is overcast</a:t>
            </a:r>
          </a:p>
          <a:p>
            <a:r>
              <a:rPr lang="en-US" sz="1800" dirty="0">
                <a:solidFill>
                  <a:srgbClr val="FFFFFF"/>
                </a:solidFill>
              </a:rPr>
              <a:t>As observed in Histograms illustrated on previous slides, most of the data lie in Overcast Weather condition</a:t>
            </a:r>
          </a:p>
        </p:txBody>
      </p:sp>
    </p:spTree>
    <p:extLst>
      <p:ext uri="{BB962C8B-B14F-4D97-AF65-F5344CB8AC3E}">
        <p14:creationId xmlns:p14="http://schemas.microsoft.com/office/powerpoint/2010/main" val="4181906517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1081</Words>
  <Application>Microsoft Office PowerPoint</Application>
  <PresentationFormat>Widescreen</PresentationFormat>
  <Paragraphs>111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Symbol</vt:lpstr>
      <vt:lpstr>Times New Roman</vt:lpstr>
      <vt:lpstr>Wingdings</vt:lpstr>
      <vt:lpstr>Metropolitan</vt:lpstr>
      <vt:lpstr>Predicting Car Accidents in California, USA</vt:lpstr>
      <vt:lpstr>Business Problem</vt:lpstr>
      <vt:lpstr>Data Acquisition and Cleaning</vt:lpstr>
      <vt:lpstr>Data Acquisition and Cleaning (Contd)</vt:lpstr>
      <vt:lpstr>Main Data set fields</vt:lpstr>
      <vt:lpstr>Data acquisition and cleaning…Contd</vt:lpstr>
      <vt:lpstr>Data Visualization</vt:lpstr>
      <vt:lpstr>Data Visualization (Contd)</vt:lpstr>
      <vt:lpstr>Continuous Variable example  Temperature Histogram</vt:lpstr>
      <vt:lpstr>Predictive Modelling and Results</vt:lpstr>
      <vt:lpstr>Decision Tree Model and Performance</vt:lpstr>
      <vt:lpstr>Logistical Regression Model and Performance</vt:lpstr>
      <vt:lpstr>k Nearest Neighbor Model and Performance (k=15)</vt:lpstr>
      <vt:lpstr>Support Vector Machine Model and Performance</vt:lpstr>
      <vt:lpstr>Observations Summary </vt:lpstr>
      <vt:lpstr>Conclusion</vt:lpstr>
      <vt:lpstr>Future Directions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Car Accidents in California, USA</dc:title>
  <dc:creator>Vithana, Thilanjan [CTO]</dc:creator>
  <cp:lastModifiedBy>Vithana, Thilanjan [CTO]</cp:lastModifiedBy>
  <cp:revision>2</cp:revision>
  <dcterms:created xsi:type="dcterms:W3CDTF">2020-10-05T03:15:15Z</dcterms:created>
  <dcterms:modified xsi:type="dcterms:W3CDTF">2020-10-05T04:58:40Z</dcterms:modified>
</cp:coreProperties>
</file>

<file path=docProps/thumbnail.jpeg>
</file>